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4" r:id="rId3"/>
    <p:sldId id="265" r:id="rId4"/>
    <p:sldId id="288" r:id="rId5"/>
    <p:sldId id="290" r:id="rId6"/>
    <p:sldId id="291" r:id="rId7"/>
    <p:sldId id="292" r:id="rId8"/>
    <p:sldId id="293" r:id="rId9"/>
    <p:sldId id="294" r:id="rId10"/>
    <p:sldId id="29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2D00"/>
    <a:srgbClr val="FDF1F7"/>
    <a:srgbClr val="F3A7CD"/>
    <a:srgbClr val="E7A1D0"/>
    <a:srgbClr val="CC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-8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 userDrawn="1"/>
        </p:nvSpPr>
        <p:spPr>
          <a:xfrm>
            <a:off x="503962" y="522684"/>
            <a:ext cx="8382000" cy="5780617"/>
          </a:xfrm>
          <a:prstGeom prst="round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B11F-4029-4AC4-8B4D-79EF68AF727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064-8DCE-4935-ABCD-0176FC871D19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Picture 6" descr="http://www.playcast.ru/uploads/2015/10/02/15288790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rgbClr val="BC2D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7265348" y="4929024"/>
            <a:ext cx="1613703" cy="197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img-fotki.yandex.ru/get/5214/28257045.695/0_731b9_85d6a91_XL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316" t="17205" r="14053" b="72194"/>
          <a:stretch/>
        </p:blipFill>
        <p:spPr bwMode="auto">
          <a:xfrm>
            <a:off x="44216" y="3250413"/>
            <a:ext cx="919493" cy="35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img-fotki.yandex.ru/get/5214/28257045.695/0_731b9_85d6a91_XL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316" t="17205" r="14053" b="72194"/>
          <a:stretch/>
        </p:blipFill>
        <p:spPr bwMode="auto">
          <a:xfrm>
            <a:off x="44216" y="2791550"/>
            <a:ext cx="919493" cy="35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img-fotki.yandex.ru/get/5214/28257045.695/0_731b9_85d6a91_XL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316" t="17205" r="14053" b="72194"/>
          <a:stretch/>
        </p:blipFill>
        <p:spPr bwMode="auto">
          <a:xfrm>
            <a:off x="44216" y="2332687"/>
            <a:ext cx="919493" cy="35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img-fotki.yandex.ru/get/5214/28257045.695/0_731b9_85d6a91_XL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316" t="17205" r="14053" b="72194"/>
          <a:stretch/>
        </p:blipFill>
        <p:spPr bwMode="auto">
          <a:xfrm>
            <a:off x="44216" y="1873824"/>
            <a:ext cx="919493" cy="35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img-fotki.yandex.ru/get/5214/28257045.695/0_731b9_85d6a91_XL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316" t="17205" r="14053" b="72194"/>
          <a:stretch/>
        </p:blipFill>
        <p:spPr bwMode="auto">
          <a:xfrm>
            <a:off x="44216" y="1414961"/>
            <a:ext cx="919493" cy="35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img-fotki.yandex.ru/get/5214/28257045.695/0_731b9_85d6a91_XL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316" t="17205" r="14053" b="72194"/>
          <a:stretch/>
        </p:blipFill>
        <p:spPr bwMode="auto">
          <a:xfrm>
            <a:off x="44216" y="956098"/>
            <a:ext cx="919493" cy="35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img-fotki.yandex.ru/get/5214/28257045.695/0_731b9_85d6a91_XL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316" t="17205" r="14053" b="72194"/>
          <a:stretch/>
        </p:blipFill>
        <p:spPr bwMode="auto">
          <a:xfrm>
            <a:off x="44216" y="6003589"/>
            <a:ext cx="919493" cy="35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img-fotki.yandex.ru/get/5214/28257045.695/0_731b9_85d6a91_XL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316" t="17205" r="14053" b="72194"/>
          <a:stretch/>
        </p:blipFill>
        <p:spPr bwMode="auto">
          <a:xfrm>
            <a:off x="44216" y="4627002"/>
            <a:ext cx="919493" cy="35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img-fotki.yandex.ru/get/5214/28257045.695/0_731b9_85d6a91_XL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316" t="17205" r="14053" b="72194"/>
          <a:stretch/>
        </p:blipFill>
        <p:spPr bwMode="auto">
          <a:xfrm>
            <a:off x="44216" y="4168139"/>
            <a:ext cx="919493" cy="35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://img-fotki.yandex.ru/get/5214/28257045.695/0_731b9_85d6a91_XL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316" t="17205" r="14053" b="72194"/>
          <a:stretch/>
        </p:blipFill>
        <p:spPr bwMode="auto">
          <a:xfrm>
            <a:off x="44216" y="3709276"/>
            <a:ext cx="919493" cy="35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http://img-fotki.yandex.ru/get/5214/28257045.695/0_731b9_85d6a91_XL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316" t="17205" r="14053" b="72194"/>
          <a:stretch/>
        </p:blipFill>
        <p:spPr bwMode="auto">
          <a:xfrm>
            <a:off x="44216" y="5544728"/>
            <a:ext cx="919493" cy="35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ttp://img-fotki.yandex.ru/get/5214/28257045.695/0_731b9_85d6a91_XL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316" t="17205" r="14053" b="72194"/>
          <a:stretch/>
        </p:blipFill>
        <p:spPr bwMode="auto">
          <a:xfrm>
            <a:off x="44216" y="5085865"/>
            <a:ext cx="919493" cy="35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Рисунок 2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89716" y="159957"/>
            <a:ext cx="1387356" cy="121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00077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B11F-4029-4AC4-8B4D-79EF68AF727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064-8DCE-4935-ABCD-0176FC871D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1288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B11F-4029-4AC4-8B4D-79EF68AF727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064-8DCE-4935-ABCD-0176FC871D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7403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 userDrawn="1"/>
        </p:nvSpPr>
        <p:spPr>
          <a:xfrm>
            <a:off x="503962" y="522684"/>
            <a:ext cx="8382000" cy="5780617"/>
          </a:xfrm>
          <a:prstGeom prst="round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B11F-4029-4AC4-8B4D-79EF68AF727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064-8DCE-4935-ABCD-0176FC871D19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6" descr="http://www.playcast.ru/uploads/2015/10/02/15288790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prstClr val="black"/>
              <a:srgbClr val="BC2D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348" b="21800"/>
          <a:stretch/>
        </p:blipFill>
        <p:spPr bwMode="auto">
          <a:xfrm rot="3297159">
            <a:off x="7123320" y="-167055"/>
            <a:ext cx="1817169" cy="179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img-fotki.yandex.ru/get/5214/28257045.695/0_731b9_85d6a91_XL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316" t="17205" r="14053" b="72194"/>
          <a:stretch/>
        </p:blipFill>
        <p:spPr bwMode="auto">
          <a:xfrm>
            <a:off x="44216" y="3250413"/>
            <a:ext cx="919493" cy="35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img-fotki.yandex.ru/get/5214/28257045.695/0_731b9_85d6a91_XL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316" t="17205" r="14053" b="72194"/>
          <a:stretch/>
        </p:blipFill>
        <p:spPr bwMode="auto">
          <a:xfrm>
            <a:off x="44216" y="2791550"/>
            <a:ext cx="919493" cy="35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img-fotki.yandex.ru/get/5214/28257045.695/0_731b9_85d6a91_XL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316" t="17205" r="14053" b="72194"/>
          <a:stretch/>
        </p:blipFill>
        <p:spPr bwMode="auto">
          <a:xfrm>
            <a:off x="44216" y="2332687"/>
            <a:ext cx="919493" cy="35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img-fotki.yandex.ru/get/5214/28257045.695/0_731b9_85d6a91_XL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316" t="17205" r="14053" b="72194"/>
          <a:stretch/>
        </p:blipFill>
        <p:spPr bwMode="auto">
          <a:xfrm>
            <a:off x="44216" y="1873824"/>
            <a:ext cx="919493" cy="35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img-fotki.yandex.ru/get/5214/28257045.695/0_731b9_85d6a91_XL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316" t="17205" r="14053" b="72194"/>
          <a:stretch/>
        </p:blipFill>
        <p:spPr bwMode="auto">
          <a:xfrm>
            <a:off x="44216" y="1414961"/>
            <a:ext cx="919493" cy="35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img-fotki.yandex.ru/get/5214/28257045.695/0_731b9_85d6a91_XL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316" t="17205" r="14053" b="72194"/>
          <a:stretch/>
        </p:blipFill>
        <p:spPr bwMode="auto">
          <a:xfrm>
            <a:off x="44216" y="956098"/>
            <a:ext cx="919493" cy="35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img-fotki.yandex.ru/get/5214/28257045.695/0_731b9_85d6a91_XL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316" t="17205" r="14053" b="72194"/>
          <a:stretch/>
        </p:blipFill>
        <p:spPr bwMode="auto">
          <a:xfrm>
            <a:off x="44216" y="6003589"/>
            <a:ext cx="919493" cy="35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img-fotki.yandex.ru/get/5214/28257045.695/0_731b9_85d6a91_XL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316" t="17205" r="14053" b="72194"/>
          <a:stretch/>
        </p:blipFill>
        <p:spPr bwMode="auto">
          <a:xfrm>
            <a:off x="44216" y="4627002"/>
            <a:ext cx="919493" cy="35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img-fotki.yandex.ru/get/5214/28257045.695/0_731b9_85d6a91_XL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316" t="17205" r="14053" b="72194"/>
          <a:stretch/>
        </p:blipFill>
        <p:spPr bwMode="auto">
          <a:xfrm>
            <a:off x="44216" y="4168139"/>
            <a:ext cx="919493" cy="35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img-fotki.yandex.ru/get/5214/28257045.695/0_731b9_85d6a91_XL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316" t="17205" r="14053" b="72194"/>
          <a:stretch/>
        </p:blipFill>
        <p:spPr bwMode="auto">
          <a:xfrm>
            <a:off x="44216" y="3709276"/>
            <a:ext cx="919493" cy="35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://img-fotki.yandex.ru/get/5214/28257045.695/0_731b9_85d6a91_XL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316" t="17205" r="14053" b="72194"/>
          <a:stretch/>
        </p:blipFill>
        <p:spPr bwMode="auto">
          <a:xfrm>
            <a:off x="44216" y="5544728"/>
            <a:ext cx="919493" cy="35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http://img-fotki.yandex.ru/get/5214/28257045.695/0_731b9_85d6a91_XL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316" t="17205" r="14053" b="72194"/>
          <a:stretch/>
        </p:blipFill>
        <p:spPr bwMode="auto">
          <a:xfrm>
            <a:off x="44216" y="5085865"/>
            <a:ext cx="919493" cy="35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Рисунок 2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89716" y="159957"/>
            <a:ext cx="1387356" cy="121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287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B11F-4029-4AC4-8B4D-79EF68AF727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064-8DCE-4935-ABCD-0176FC871D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Скругленный прямоугольник 6"/>
          <p:cNvSpPr/>
          <p:nvPr userDrawn="1"/>
        </p:nvSpPr>
        <p:spPr>
          <a:xfrm>
            <a:off x="503962" y="522684"/>
            <a:ext cx="8382000" cy="5780617"/>
          </a:xfrm>
          <a:prstGeom prst="round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 descr="http://img-fotki.yandex.ru/get/5214/28257045.695/0_731b9_85d6a91_XL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316" t="17205" r="14053" b="72194"/>
          <a:stretch/>
        </p:blipFill>
        <p:spPr bwMode="auto">
          <a:xfrm>
            <a:off x="44216" y="3250413"/>
            <a:ext cx="919493" cy="35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img-fotki.yandex.ru/get/5214/28257045.695/0_731b9_85d6a91_XL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316" t="17205" r="14053" b="72194"/>
          <a:stretch/>
        </p:blipFill>
        <p:spPr bwMode="auto">
          <a:xfrm>
            <a:off x="44216" y="2791550"/>
            <a:ext cx="919493" cy="35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img-fotki.yandex.ru/get/5214/28257045.695/0_731b9_85d6a91_XL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316" t="17205" r="14053" b="72194"/>
          <a:stretch/>
        </p:blipFill>
        <p:spPr bwMode="auto">
          <a:xfrm>
            <a:off x="44216" y="2332687"/>
            <a:ext cx="919493" cy="35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img-fotki.yandex.ru/get/5214/28257045.695/0_731b9_85d6a91_XL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316" t="17205" r="14053" b="72194"/>
          <a:stretch/>
        </p:blipFill>
        <p:spPr bwMode="auto">
          <a:xfrm>
            <a:off x="44216" y="1873824"/>
            <a:ext cx="919493" cy="35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img-fotki.yandex.ru/get/5214/28257045.695/0_731b9_85d6a91_XL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316" t="17205" r="14053" b="72194"/>
          <a:stretch/>
        </p:blipFill>
        <p:spPr bwMode="auto">
          <a:xfrm>
            <a:off x="44216" y="1414961"/>
            <a:ext cx="919493" cy="35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img-fotki.yandex.ru/get/5214/28257045.695/0_731b9_85d6a91_XL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316" t="17205" r="14053" b="72194"/>
          <a:stretch/>
        </p:blipFill>
        <p:spPr bwMode="auto">
          <a:xfrm>
            <a:off x="44216" y="956098"/>
            <a:ext cx="919493" cy="35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img-fotki.yandex.ru/get/5214/28257045.695/0_731b9_85d6a91_XL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316" t="17205" r="14053" b="72194"/>
          <a:stretch/>
        </p:blipFill>
        <p:spPr bwMode="auto">
          <a:xfrm>
            <a:off x="44216" y="6003589"/>
            <a:ext cx="919493" cy="35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img-fotki.yandex.ru/get/5214/28257045.695/0_731b9_85d6a91_XL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316" t="17205" r="14053" b="72194"/>
          <a:stretch/>
        </p:blipFill>
        <p:spPr bwMode="auto">
          <a:xfrm>
            <a:off x="44216" y="4627002"/>
            <a:ext cx="919493" cy="35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img-fotki.yandex.ru/get/5214/28257045.695/0_731b9_85d6a91_XL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316" t="17205" r="14053" b="72194"/>
          <a:stretch/>
        </p:blipFill>
        <p:spPr bwMode="auto">
          <a:xfrm>
            <a:off x="44216" y="4168139"/>
            <a:ext cx="919493" cy="35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img-fotki.yandex.ru/get/5214/28257045.695/0_731b9_85d6a91_XL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316" t="17205" r="14053" b="72194"/>
          <a:stretch/>
        </p:blipFill>
        <p:spPr bwMode="auto">
          <a:xfrm>
            <a:off x="44216" y="3709276"/>
            <a:ext cx="919493" cy="35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img-fotki.yandex.ru/get/5214/28257045.695/0_731b9_85d6a91_XL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316" t="17205" r="14053" b="72194"/>
          <a:stretch/>
        </p:blipFill>
        <p:spPr bwMode="auto">
          <a:xfrm>
            <a:off x="44216" y="5544728"/>
            <a:ext cx="919493" cy="35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://img-fotki.yandex.ru/get/5214/28257045.695/0_731b9_85d6a91_XL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316" t="17205" r="14053" b="72194"/>
          <a:stretch/>
        </p:blipFill>
        <p:spPr bwMode="auto">
          <a:xfrm>
            <a:off x="44216" y="5085865"/>
            <a:ext cx="919493" cy="35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89716" y="159957"/>
            <a:ext cx="1387356" cy="121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84272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B11F-4029-4AC4-8B4D-79EF68AF727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064-8DCE-4935-ABCD-0176FC871D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5817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B11F-4029-4AC4-8B4D-79EF68AF727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064-8DCE-4935-ABCD-0176FC871D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9608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B11F-4029-4AC4-8B4D-79EF68AF727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064-8DCE-4935-ABCD-0176FC871D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8040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B11F-4029-4AC4-8B4D-79EF68AF727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064-8DCE-4935-ABCD-0176FC871D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9809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B11F-4029-4AC4-8B4D-79EF68AF727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064-8DCE-4935-ABCD-0176FC871D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6308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B11F-4029-4AC4-8B4D-79EF68AF727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8064-8DCE-4935-ABCD-0176FC871D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4773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1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8B11F-4029-4AC4-8B4D-79EF68AF727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C8064-8DCE-4935-ABCD-0176FC871D1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0" y="-17966"/>
            <a:ext cx="9144000" cy="339582"/>
            <a:chOff x="0" y="-17966"/>
            <a:chExt cx="9144000" cy="407407"/>
          </a:xfrm>
        </p:grpSpPr>
        <p:pic>
          <p:nvPicPr>
            <p:cNvPr id="7" name="Picture 2" descr="http://img-fotki.yandex.ru/get/5214/28257045.695/0_731b9_85d6a91_XL.png"/>
            <p:cNvPicPr>
              <a:picLocks noChangeAspect="1" noChangeArrowheads="1"/>
            </p:cNvPicPr>
            <p:nvPr userDrawn="1"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89573"/>
            <a:stretch/>
          </p:blipFill>
          <p:spPr bwMode="auto">
            <a:xfrm>
              <a:off x="0" y="-17966"/>
              <a:ext cx="4926437" cy="4074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http://img-fotki.yandex.ru/get/5214/28257045.695/0_731b9_85d6a91_XL.png"/>
            <p:cNvPicPr>
              <a:picLocks noChangeAspect="1" noChangeArrowheads="1"/>
            </p:cNvPicPr>
            <p:nvPr userDrawn="1"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89573"/>
            <a:stretch/>
          </p:blipFill>
          <p:spPr bwMode="auto">
            <a:xfrm>
              <a:off x="4257675" y="-17966"/>
              <a:ext cx="4886325" cy="4074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" name="Группа 9"/>
          <p:cNvGrpSpPr/>
          <p:nvPr userDrawn="1"/>
        </p:nvGrpSpPr>
        <p:grpSpPr>
          <a:xfrm>
            <a:off x="0" y="6462450"/>
            <a:ext cx="9144000" cy="413543"/>
            <a:chOff x="0" y="-17966"/>
            <a:chExt cx="9144000" cy="407407"/>
          </a:xfrm>
        </p:grpSpPr>
        <p:pic>
          <p:nvPicPr>
            <p:cNvPr id="11" name="Picture 2" descr="http://img-fotki.yandex.ru/get/5214/28257045.695/0_731b9_85d6a91_XL.png"/>
            <p:cNvPicPr>
              <a:picLocks noChangeAspect="1" noChangeArrowheads="1"/>
            </p:cNvPicPr>
            <p:nvPr userDrawn="1"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89573"/>
            <a:stretch/>
          </p:blipFill>
          <p:spPr bwMode="auto">
            <a:xfrm>
              <a:off x="0" y="-17966"/>
              <a:ext cx="4926437" cy="4074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http://img-fotki.yandex.ru/get/5214/28257045.695/0_731b9_85d6a91_XL.png"/>
            <p:cNvPicPr>
              <a:picLocks noChangeAspect="1" noChangeArrowheads="1"/>
            </p:cNvPicPr>
            <p:nvPr userDrawn="1"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89573"/>
            <a:stretch/>
          </p:blipFill>
          <p:spPr bwMode="auto">
            <a:xfrm>
              <a:off x="4257675" y="-17966"/>
              <a:ext cx="4886325" cy="4074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" name="Picture 2" descr="http://img-fotki.yandex.ru/get/5214/28257045.695/0_731b9_85d6a91_XL.png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316" t="17205" r="14053" b="72194"/>
          <a:stretch/>
        </p:blipFill>
        <p:spPr bwMode="auto">
          <a:xfrm>
            <a:off x="44216" y="3250413"/>
            <a:ext cx="919493" cy="35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img-fotki.yandex.ru/get/5214/28257045.695/0_731b9_85d6a91_XL.png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316" t="17205" r="14053" b="72194"/>
          <a:stretch/>
        </p:blipFill>
        <p:spPr bwMode="auto">
          <a:xfrm>
            <a:off x="44216" y="2791550"/>
            <a:ext cx="919493" cy="35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img-fotki.yandex.ru/get/5214/28257045.695/0_731b9_85d6a91_XL.png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316" t="17205" r="14053" b="72194"/>
          <a:stretch/>
        </p:blipFill>
        <p:spPr bwMode="auto">
          <a:xfrm>
            <a:off x="44216" y="2332687"/>
            <a:ext cx="919493" cy="35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img-fotki.yandex.ru/get/5214/28257045.695/0_731b9_85d6a91_XL.png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316" t="17205" r="14053" b="72194"/>
          <a:stretch/>
        </p:blipFill>
        <p:spPr bwMode="auto">
          <a:xfrm>
            <a:off x="44216" y="1873824"/>
            <a:ext cx="919493" cy="35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img-fotki.yandex.ru/get/5214/28257045.695/0_731b9_85d6a91_XL.png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316" t="17205" r="14053" b="72194"/>
          <a:stretch/>
        </p:blipFill>
        <p:spPr bwMode="auto">
          <a:xfrm>
            <a:off x="44216" y="1414961"/>
            <a:ext cx="919493" cy="35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img-fotki.yandex.ru/get/5214/28257045.695/0_731b9_85d6a91_XL.png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316" t="17205" r="14053" b="72194"/>
          <a:stretch/>
        </p:blipFill>
        <p:spPr bwMode="auto">
          <a:xfrm>
            <a:off x="44216" y="956098"/>
            <a:ext cx="919493" cy="35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://img-fotki.yandex.ru/get/5214/28257045.695/0_731b9_85d6a91_XL.png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316" t="17205" r="14053" b="72194"/>
          <a:stretch/>
        </p:blipFill>
        <p:spPr bwMode="auto">
          <a:xfrm>
            <a:off x="44216" y="6003589"/>
            <a:ext cx="919493" cy="35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http://img-fotki.yandex.ru/get/5214/28257045.695/0_731b9_85d6a91_XL.png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316" t="17205" r="14053" b="72194"/>
          <a:stretch/>
        </p:blipFill>
        <p:spPr bwMode="auto">
          <a:xfrm>
            <a:off x="44216" y="4627002"/>
            <a:ext cx="919493" cy="35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ttp://img-fotki.yandex.ru/get/5214/28257045.695/0_731b9_85d6a91_XL.png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316" t="17205" r="14053" b="72194"/>
          <a:stretch/>
        </p:blipFill>
        <p:spPr bwMode="auto">
          <a:xfrm>
            <a:off x="44216" y="4168139"/>
            <a:ext cx="919493" cy="35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http://img-fotki.yandex.ru/get/5214/28257045.695/0_731b9_85d6a91_XL.png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316" t="17205" r="14053" b="72194"/>
          <a:stretch/>
        </p:blipFill>
        <p:spPr bwMode="auto">
          <a:xfrm>
            <a:off x="44216" y="3709276"/>
            <a:ext cx="919493" cy="35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ttp://img-fotki.yandex.ru/get/5214/28257045.695/0_731b9_85d6a91_XL.png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316" t="17205" r="14053" b="72194"/>
          <a:stretch/>
        </p:blipFill>
        <p:spPr bwMode="auto">
          <a:xfrm>
            <a:off x="44216" y="5544728"/>
            <a:ext cx="919493" cy="35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http://img-fotki.yandex.ru/get/5214/28257045.695/0_731b9_85d6a91_XL.png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316" t="17205" r="14053" b="72194"/>
          <a:stretch/>
        </p:blipFill>
        <p:spPr bwMode="auto">
          <a:xfrm>
            <a:off x="44216" y="5085865"/>
            <a:ext cx="919493" cy="35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Рисунок 24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89716" y="159957"/>
            <a:ext cx="1387356" cy="121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83986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764452" y="374180"/>
            <a:ext cx="7886700" cy="6617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base">
              <a:spcAft>
                <a:spcPct val="0"/>
              </a:spcAft>
              <a:defRPr/>
            </a:pPr>
            <a:r>
              <a:rPr lang="ru-RU" sz="4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rPr>
              <a:t> </a:t>
            </a:r>
            <a:endParaRPr lang="ru-RU" sz="4000" b="1" dirty="0">
              <a:ln w="19050">
                <a:solidFill>
                  <a:prstClr val="white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  <a:cs typeface="Arial" charset="0"/>
            </a:endParaRPr>
          </a:p>
        </p:txBody>
      </p:sp>
      <p:sp>
        <p:nvSpPr>
          <p:cNvPr id="7" name="Объект 4"/>
          <p:cNvSpPr txBox="1">
            <a:spLocks/>
          </p:cNvSpPr>
          <p:nvPr/>
        </p:nvSpPr>
        <p:spPr>
          <a:xfrm>
            <a:off x="628649" y="1005840"/>
            <a:ext cx="8210551" cy="646330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ru-RU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ru-RU" sz="2400" dirty="0" smtClean="0">
              <a:solidFill>
                <a:srgbClr val="BC2D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ru-RU" sz="2400" dirty="0" smtClean="0">
              <a:solidFill>
                <a:srgbClr val="BC2D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ru-RU" sz="2400" dirty="0" smtClean="0">
              <a:solidFill>
                <a:srgbClr val="BC2D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2400" b="1" dirty="0" smtClean="0">
                <a:solidFill>
                  <a:srgbClr val="BC2D00"/>
                </a:solidFill>
                <a:latin typeface="Times New Roman" pitchFamily="18" charset="0"/>
                <a:cs typeface="Times New Roman" pitchFamily="18" charset="0"/>
              </a:rPr>
              <a:t>«Особенности развития вашего ребенка»</a:t>
            </a: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ru-RU" sz="2000" dirty="0" smtClean="0">
                <a:solidFill>
                  <a:srgbClr val="BC2D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ru-RU" sz="2000" dirty="0" smtClean="0">
              <a:solidFill>
                <a:srgbClr val="BC2D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ru-RU" sz="2000" dirty="0" smtClean="0">
              <a:solidFill>
                <a:srgbClr val="BC2D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Подготовил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старшей группы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«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Почемучки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высшей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квалификационной категории:                                                                                                                                                                    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Зуб  Людмила Николаевна</a:t>
            </a:r>
          </a:p>
          <a:p>
            <a:pPr marL="457200" lvl="1" indent="0"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dirty="0" smtClean="0">
              <a:solidFill>
                <a:srgbClr val="BC2D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ru-RU" sz="2000" dirty="0" smtClean="0">
              <a:solidFill>
                <a:srgbClr val="BC2D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ru-RU" sz="2000" dirty="0" smtClean="0">
              <a:solidFill>
                <a:srgbClr val="BC2D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ru-RU" sz="2000" dirty="0" smtClean="0">
              <a:solidFill>
                <a:srgbClr val="BC2D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ru-RU" sz="2000" dirty="0" smtClean="0">
              <a:solidFill>
                <a:srgbClr val="BC2D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ru-RU" sz="2000" dirty="0" smtClean="0">
              <a:solidFill>
                <a:srgbClr val="BC2D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ru-RU" sz="2000" dirty="0" smtClean="0">
              <a:solidFill>
                <a:srgbClr val="BC2D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ru-RU" sz="2000" dirty="0" smtClean="0">
              <a:solidFill>
                <a:srgbClr val="BC2D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ru-RU" sz="2000" dirty="0" smtClean="0">
              <a:solidFill>
                <a:srgbClr val="BC2D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984738" y="309488"/>
            <a:ext cx="7765367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Шербакульского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муниципального района Омской области «Детский сад «Буратино»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294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        Спасибо за внимание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3068" y="492368"/>
            <a:ext cx="7574824" cy="3601330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Возрастные особенности развития детей 5–6 лет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Дети  начинают осваивать социальные отношения и  понимать подчиненность позиций в  различных видах деятельности взрослых;                                     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Наблюдается организация игрового пространства, в  котором выделяются смысловой «центр» и «периферия»;                                                           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Развивается изобразительная деятельность детей. Рисунки приобретают сюжетный характер;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Конструктивная деятельность может осуществляться на основе схемы, по замыслу и по условиям. Появляется конструирование в ходе совместной деятельности.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8902" y="365126"/>
            <a:ext cx="7496447" cy="6140177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12874" y="422032"/>
            <a:ext cx="813112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Продолжает совершенствоваться восприятие цвета, формы и  величины, строения предметов; систематизируются представления детей;                                                       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  старшем дошкольном возрасте продолжает развиваться образное мышление. Дети способны не только решить задачу в  наглядном плане, но и совершить преобразования объекта;                                                                              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Продолжают совершенствоваться обобщения, что является основой словесно-логического мышления;                            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 Дети старшего дошкольного возраста способны рассуждать и давать адекватные причинные объяснения, если анализируемые отношения не выходят за пределы их наглядного опыта;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5415" y="422032"/>
            <a:ext cx="8018585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воображения в этом возрасте позволяет детям сочинять достаточно оригинальные и последовательно разворачивающиеся истории;                                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Продолжают развиваться устойчивость, распределение, переключаемость внимания. Наблюдается переход от непроизвольного к произвольному вниманию.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Продолжает совершенствоваться речь, в том числе ее звуковая сторона. Развиваются фонематический слух, интонационная выразительность речи. Совершенствуется грамматический строй речи;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Развивается связная речь. Дети могут пересказывать, рассказывать по картинке, передавая не только главное, но и детали.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57740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Социально-коммуникативное развитие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15926" y="970671"/>
            <a:ext cx="7699424" cy="5206292"/>
          </a:xfrm>
        </p:spPr>
        <p:txBody>
          <a:bodyPr/>
          <a:lstStyle/>
          <a:p>
            <a:r>
              <a:rPr lang="ru-RU" dirty="0" smtClean="0"/>
              <a:t>Ребенок умеет оценивать свои поступки и поступки других людей; </a:t>
            </a:r>
          </a:p>
          <a:p>
            <a:r>
              <a:rPr lang="ru-RU" dirty="0" smtClean="0"/>
              <a:t>Уважает  традиционные  ценности, принятые  в обществе;</a:t>
            </a:r>
          </a:p>
          <a:p>
            <a:r>
              <a:rPr lang="ru-RU" dirty="0" smtClean="0"/>
              <a:t>Имеет представление о малой Родине о Российской армии; </a:t>
            </a:r>
          </a:p>
          <a:p>
            <a:r>
              <a:rPr lang="ru-RU" dirty="0" smtClean="0"/>
              <a:t>Сообща играть, трудиться, заниматься; умеет  самостоятельно находить общие интересные занятия, развивать желание помогать друг другу;</a:t>
            </a:r>
          </a:p>
          <a:p>
            <a:r>
              <a:rPr lang="ru-RU" dirty="0" smtClean="0"/>
              <a:t> Развиты навыки самообслуживания.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508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Познавательное развитие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914400"/>
            <a:ext cx="7886700" cy="5262563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ребенка развито восприятие, он умеет  выделять разнообразные свойства и  отношения предметов, знает  цвета  спектра и различает их по  насыщенности;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Ребенок исследует  окружающий мир, применяя различные средства и инструменты;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Действует с разнообразными дидактическими играми и игрушками (народными, электронными, компьютерными ) самостоятельно. Подчиняется правилам в групповых играх.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Сформированы элементарные математические представления;</a:t>
            </a:r>
            <a:r>
              <a:rPr lang="ru-RU" sz="2400" dirty="0" smtClean="0"/>
              <a:t>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Сформированы </a:t>
            </a:r>
            <a:r>
              <a:rPr lang="ru-RU" sz="2400" dirty="0" smtClean="0"/>
              <a:t>представления детей о  мире предметов;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/>
              <a:t>Развит интерес детей к миру природы.</a:t>
            </a:r>
          </a:p>
          <a:p>
            <a:r>
              <a:rPr lang="ru-RU" sz="2400" dirty="0" smtClean="0"/>
              <a:t>Систематизированы  знания о животном мире.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93003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Речевое развитие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844062"/>
            <a:ext cx="7886700" cy="5332901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ребенка развиты звуковая и интонационная культуры речи; фонематический слух;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Владеет речью как средством общения;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Сформировано умение составлять рассказы о событиях из личного опыта, придумывать свои концовки к сказкам;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Сформировано умение составлять небольшие рассказы творческого характера на тему, предложенную воспитателем;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Сформировано эмоциональное  отношение к  литературным произведения;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Заинтересованно слушают  художественные произведения 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4774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Художественно-эстетическое развитие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914400"/>
            <a:ext cx="7886700" cy="5262563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Сформирован  интерес к  музыке, живописи, литературе, народному искусству;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Развиты эстетические чувства, эмоции, эстетический вкус, эстетическое восприятие произведений искусства</a:t>
            </a:r>
            <a:r>
              <a:rPr lang="ru-RU" dirty="0" smtClean="0"/>
              <a:t>;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  интерес детей к  изобразительной деятельности. Обогащен сенсорный опыт, развиты  органы восприятия;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Ребенок созерцает  красоту окружающего мира. Развита способность наблюдать.</a:t>
            </a:r>
            <a:r>
              <a:rPr lang="ru-RU" sz="2400" dirty="0" smtClean="0"/>
              <a:t>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Умеет  передавать в рисунке образы предметов, объектов, персонажей сказок, литературных произведений. Владеет композиционными умениями;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Использует  приемы рисования различными изобразительными материалами.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21139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Физическое развитие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773723"/>
            <a:ext cx="7886700" cy="540324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Развиты психофизические качества (сила, быстрота, выносливость, ловкость, гибкость);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Дети приобщены к спортивным и подвижным играм, у них  развит интерес к спорту;</a:t>
            </a:r>
            <a:r>
              <a:rPr lang="ru-RU" sz="2400" dirty="0" smtClean="0"/>
              <a:t>  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Развиты основы техники безопасности и правила поведения в спортивном зале и на спортивной площадке;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Владеют  элементарными нормами и правилами ЗОЖ;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Сформированы культурно-гигиенические навыки, полезные привычки;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992</TotalTime>
  <Words>155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               Возрастные особенности развития детей 5–6 лет .Дети  начинают осваивать социальные отношения и  понимать подчиненность позиций в  различных видах деятельности взрослых;                                      .Наблюдается организация игрового пространства, в  котором выделяются смысловой «центр» и «периферия»;                                                            .Развивается изобразительная деятельность детей. Рисунки приобретают сюжетный характер; .Конструктивная деятельность может осуществляться на основе схемы, по замыслу и по условиям. Появляется конструирование в ходе совместной деятельности.  </vt:lpstr>
      <vt:lpstr>           </vt:lpstr>
      <vt:lpstr>Слайд 4</vt:lpstr>
      <vt:lpstr>           Социально-коммуникативное развитие</vt:lpstr>
      <vt:lpstr>                       Познавательное развитие </vt:lpstr>
      <vt:lpstr>                               Речевое развитие</vt:lpstr>
      <vt:lpstr>                 Художественно-эстетическое развитие</vt:lpstr>
      <vt:lpstr>                     Физическое развитие</vt:lpstr>
      <vt:lpstr>         Спасибо за внимание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</cp:lastModifiedBy>
  <cp:revision>93</cp:revision>
  <dcterms:created xsi:type="dcterms:W3CDTF">2016-08-19T04:09:22Z</dcterms:created>
  <dcterms:modified xsi:type="dcterms:W3CDTF">2021-10-20T15:36:25Z</dcterms:modified>
</cp:coreProperties>
</file>